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9" r:id="rId2"/>
    <p:sldId id="256" r:id="rId3"/>
    <p:sldId id="258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0CDEC-43DF-408C-8F71-92776B9BDABD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10615-A5C6-4D5B-B04D-F89EE345F56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8812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000" smtClean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Why does the smell travel?  What keeps it from leaving the room?</a:t>
            </a:r>
          </a:p>
          <a:p>
            <a:pPr eaLnBrk="1" hangingPunct="1"/>
            <a:r>
              <a:rPr lang="en-US" sz="2000" smtClean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Elicit diffusion</a:t>
            </a:r>
          </a:p>
          <a:p>
            <a:pPr eaLnBrk="1" hangingPunct="1"/>
            <a:r>
              <a:rPr lang="en-US" sz="2000" smtClean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Go into human diffusion model.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73B5D8-1406-4953-97B6-0AED452F77FF}" type="datetimeFigureOut">
              <a:rPr lang="es-CO" smtClean="0"/>
              <a:pPr/>
              <a:t>09/12/2012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7893844-B32B-41DA-A77B-C6A4A0403CB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highered.mcgraw-hill.com/sites/0072495855/student_view0/chapter2/animation__how_diffusion_work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34" y="1196752"/>
            <a:ext cx="5822404" cy="548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1475" y="188641"/>
            <a:ext cx="8401050" cy="5774010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3000" u="sng" dirty="0">
                <a:latin typeface="Arial" charset="0"/>
                <a:cs typeface="Arial" charset="0"/>
                <a:sym typeface="Arial" charset="0"/>
              </a:rPr>
              <a:t>Fresh Smell</a:t>
            </a:r>
            <a:endParaRPr lang="en-US" sz="3000" u="sng" dirty="0">
              <a:latin typeface="Arial" charset="0"/>
              <a:sym typeface="Arial" charset="0"/>
            </a:endParaRPr>
          </a:p>
          <a:p>
            <a:pPr marL="0" indent="0">
              <a:spcBef>
                <a:spcPts val="1134"/>
              </a:spcBef>
              <a:buSzPct val="99000"/>
              <a:buNone/>
            </a:pPr>
            <a:r>
              <a:rPr lang="en-US" sz="2500" dirty="0">
                <a:solidFill>
                  <a:srgbClr val="D90B00"/>
                </a:solidFill>
                <a:latin typeface="Arial" charset="0"/>
                <a:cs typeface="Arial" charset="0"/>
                <a:sym typeface="Arial" charset="0"/>
              </a:rPr>
              <a:t>Put your hand up when you can smell the spray.</a:t>
            </a:r>
            <a:endParaRPr lang="en-US" sz="2500" dirty="0">
              <a:solidFill>
                <a:srgbClr val="D90B00"/>
              </a:solidFill>
              <a:latin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9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251447"/>
          </a:xfrm>
        </p:spPr>
        <p:txBody>
          <a:bodyPr/>
          <a:lstStyle/>
          <a:p>
            <a:r>
              <a:rPr lang="es-CO" sz="7000" dirty="0" err="1" smtClean="0"/>
              <a:t>Lesson</a:t>
            </a:r>
            <a:r>
              <a:rPr lang="es-CO" sz="7000" dirty="0" smtClean="0"/>
              <a:t> 1</a:t>
            </a:r>
            <a:r>
              <a:rPr lang="en-US" sz="7000" dirty="0" smtClean="0"/>
              <a:t>: Diffusion</a:t>
            </a:r>
            <a:endParaRPr lang="es-CO" sz="7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8352928" cy="2167136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Objectives:</a:t>
            </a:r>
          </a:p>
          <a:p>
            <a:pPr marL="457200" indent="-45720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Define diffusion in cells</a:t>
            </a:r>
          </a:p>
          <a:p>
            <a:pPr marL="457200" indent="-45720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List factors that affect the rate of diffusion</a:t>
            </a:r>
          </a:p>
          <a:p>
            <a:pPr marL="457200" indent="-45720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Describe how cells may be adapted to facilitate diffusion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75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88640"/>
            <a:ext cx="9036496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Experiment #1:  Balloon</a:t>
            </a:r>
          </a:p>
          <a:p>
            <a:pPr marL="457200" indent="-457200">
              <a:buAutoNum type="arabicPeriod"/>
            </a:pPr>
            <a:r>
              <a:rPr lang="en-US" dirty="0" smtClean="0"/>
              <a:t>Smell the box and the balloon.  Record observations in your notebook.  </a:t>
            </a:r>
          </a:p>
          <a:p>
            <a:pPr marL="457200" indent="-457200">
              <a:buAutoNum type="arabicPeriod"/>
            </a:pPr>
            <a:r>
              <a:rPr lang="en-US" dirty="0" smtClean="0"/>
              <a:t>Smell the box and balloon again at the end of class.</a:t>
            </a:r>
          </a:p>
          <a:p>
            <a:pPr marL="457200" indent="-457200">
              <a:buAutoNum type="arabicPeriod"/>
            </a:pPr>
            <a:r>
              <a:rPr lang="en-US" dirty="0" smtClean="0"/>
              <a:t>Explain what happened and why.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Experiment #2:  Salt</a:t>
            </a:r>
          </a:p>
          <a:p>
            <a:pPr marL="457200" indent="-457200">
              <a:buAutoNum type="arabicPeriod"/>
            </a:pPr>
            <a:r>
              <a:rPr lang="en-US" dirty="0" smtClean="0"/>
              <a:t>Fill the beaker with water.</a:t>
            </a:r>
          </a:p>
          <a:p>
            <a:pPr marL="457200" indent="-457200">
              <a:buAutoNum type="arabicPeriod"/>
            </a:pPr>
            <a:r>
              <a:rPr lang="en-US" dirty="0" smtClean="0"/>
              <a:t>Test the water for salt with silver nitrate in a test tube.</a:t>
            </a:r>
          </a:p>
          <a:p>
            <a:pPr marL="457200" indent="-457200">
              <a:buAutoNum type="arabicPeriod"/>
            </a:pPr>
            <a:r>
              <a:rPr lang="en-US" dirty="0" smtClean="0"/>
              <a:t>Place a solution of salt in </a:t>
            </a:r>
            <a:r>
              <a:rPr lang="en-US" dirty="0" err="1" smtClean="0"/>
              <a:t>visking</a:t>
            </a:r>
            <a:r>
              <a:rPr lang="en-US" dirty="0" smtClean="0"/>
              <a:t> tubing and place it in a beaker of water.</a:t>
            </a:r>
          </a:p>
          <a:p>
            <a:pPr marL="457200" indent="-457200">
              <a:buAutoNum type="arabicPeriod"/>
            </a:pPr>
            <a:r>
              <a:rPr lang="en-US" dirty="0" smtClean="0"/>
              <a:t>Test the water for salt with silver nitrate after 20 minutes.</a:t>
            </a:r>
          </a:p>
          <a:p>
            <a:pPr marL="457200" indent="-457200">
              <a:buAutoNum type="arabicPeriod"/>
            </a:pPr>
            <a:r>
              <a:rPr lang="en-US" dirty="0" smtClean="0"/>
              <a:t>Draw the salt particles in the beaker at the beginning and after 20 minutes.</a:t>
            </a:r>
          </a:p>
        </p:txBody>
      </p:sp>
    </p:spTree>
    <p:extLst>
      <p:ext uri="{BB962C8B-B14F-4D97-AF65-F5344CB8AC3E}">
        <p14:creationId xmlns:p14="http://schemas.microsoft.com/office/powerpoint/2010/main" val="377821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59046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Experiment #3:  Ammonia</a:t>
            </a:r>
          </a:p>
          <a:p>
            <a:pPr marL="457200" indent="-457200">
              <a:buAutoNum type="arabicPeriod"/>
            </a:pPr>
            <a:r>
              <a:rPr lang="en-US" dirty="0" smtClean="0"/>
              <a:t>Wet the cotton with the ammonia solution and then place it in a cork at the end of a glass tube.</a:t>
            </a:r>
          </a:p>
          <a:p>
            <a:pPr marL="457200" indent="-457200">
              <a:buAutoNum type="arabicPeriod"/>
            </a:pPr>
            <a:r>
              <a:rPr lang="en-US" dirty="0" smtClean="0"/>
              <a:t>Start the stopwatch and record in a table how long it takes to turn the litmus paper blue every 2cm until 14cm.</a:t>
            </a:r>
          </a:p>
          <a:p>
            <a:pPr marL="457200" indent="-457200">
              <a:buAutoNum type="arabicPeriod"/>
            </a:pPr>
            <a:r>
              <a:rPr lang="en-US" dirty="0" smtClean="0"/>
              <a:t>Graph your data.  Remember g</a:t>
            </a:r>
            <a:r>
              <a:rPr lang="en-US" dirty="0" smtClean="0">
                <a:cs typeface="Arial" charset="0"/>
                <a:sym typeface="Arial" charset="0"/>
              </a:rPr>
              <a:t>raphs </a:t>
            </a:r>
            <a:r>
              <a:rPr lang="en-US" dirty="0">
                <a:cs typeface="Arial" charset="0"/>
                <a:sym typeface="Arial" charset="0"/>
              </a:rPr>
              <a:t>need the following:</a:t>
            </a:r>
          </a:p>
          <a:p>
            <a:pPr>
              <a:spcBef>
                <a:spcPts val="1000"/>
              </a:spcBef>
              <a:buFontTx/>
              <a:buChar char="•"/>
            </a:pPr>
            <a:r>
              <a:rPr lang="en-US" dirty="0">
                <a:solidFill>
                  <a:srgbClr val="3F691E"/>
                </a:solidFill>
                <a:latin typeface="Arial" charset="0"/>
                <a:cs typeface="Arial" charset="0"/>
                <a:sym typeface="Arial" charset="0"/>
              </a:rPr>
              <a:t>use pencil and ruler.</a:t>
            </a:r>
            <a:endParaRPr lang="en-US" dirty="0">
              <a:solidFill>
                <a:srgbClr val="3F691E"/>
              </a:solidFill>
              <a:latin typeface="Arial" charset="0"/>
              <a:ea typeface="Lucida Grande" charset="0"/>
              <a:cs typeface="Lucida Grande" charset="0"/>
              <a:sym typeface="Arial" charset="0"/>
            </a:endParaRPr>
          </a:p>
          <a:p>
            <a:pPr>
              <a:spcBef>
                <a:spcPts val="1000"/>
              </a:spcBef>
              <a:buFontTx/>
              <a:buChar char="•"/>
            </a:pPr>
            <a:r>
              <a:rPr lang="en-US" dirty="0">
                <a:solidFill>
                  <a:srgbClr val="CE3B00"/>
                </a:solidFill>
                <a:latin typeface="Arial" charset="0"/>
                <a:cs typeface="Arial" charset="0"/>
                <a:sym typeface="Arial" charset="0"/>
              </a:rPr>
              <a:t>use the whole page.</a:t>
            </a:r>
          </a:p>
          <a:p>
            <a:pPr>
              <a:spcBef>
                <a:spcPts val="1000"/>
              </a:spcBef>
              <a:buFontTx/>
              <a:buChar char="•"/>
            </a:pPr>
            <a:r>
              <a:rPr lang="en-US" dirty="0">
                <a:solidFill>
                  <a:srgbClr val="66008D"/>
                </a:solidFill>
                <a:latin typeface="Arial" charset="0"/>
                <a:cs typeface="Arial" charset="0"/>
                <a:sym typeface="Arial" charset="0"/>
              </a:rPr>
              <a:t>axis must be linear  </a:t>
            </a:r>
          </a:p>
          <a:p>
            <a:pPr>
              <a:spcBef>
                <a:spcPts val="1000"/>
              </a:spcBef>
              <a:buFontTx/>
              <a:buChar char="•"/>
            </a:pPr>
            <a:r>
              <a:rPr lang="en-US" dirty="0">
                <a:solidFill>
                  <a:srgbClr val="D90B00"/>
                </a:solidFill>
                <a:latin typeface="Arial" charset="0"/>
                <a:cs typeface="Arial" charset="0"/>
                <a:sym typeface="Arial" charset="0"/>
              </a:rPr>
              <a:t>label axis with units</a:t>
            </a:r>
          </a:p>
          <a:p>
            <a:pPr>
              <a:spcBef>
                <a:spcPts val="1000"/>
              </a:spcBef>
              <a:buFontTx/>
              <a:buChar char="•"/>
            </a:pPr>
            <a:r>
              <a:rPr lang="en-US" dirty="0">
                <a:solidFill>
                  <a:srgbClr val="640E2F"/>
                </a:solidFill>
                <a:latin typeface="Arial" charset="0"/>
                <a:cs typeface="Arial" charset="0"/>
                <a:sym typeface="Arial" charset="0"/>
              </a:rPr>
              <a:t>write a title</a:t>
            </a:r>
          </a:p>
          <a:p>
            <a:pPr>
              <a:spcBef>
                <a:spcPts val="1000"/>
              </a:spcBef>
              <a:buFontTx/>
              <a:buChar char="•"/>
            </a:pPr>
            <a:r>
              <a:rPr lang="en-US" dirty="0">
                <a:solidFill>
                  <a:srgbClr val="200063"/>
                </a:solidFill>
                <a:latin typeface="Arial" charset="0"/>
                <a:cs typeface="Arial" charset="0"/>
                <a:sym typeface="Arial" charset="0"/>
              </a:rPr>
              <a:t>plot the data correctly</a:t>
            </a:r>
          </a:p>
          <a:p>
            <a:pPr>
              <a:spcBef>
                <a:spcPts val="1000"/>
              </a:spcBef>
              <a:buFontTx/>
              <a:buChar char="•"/>
            </a:pPr>
            <a:r>
              <a:rPr lang="en-US" dirty="0">
                <a:solidFill>
                  <a:srgbClr val="2E6FFD"/>
                </a:solidFill>
                <a:latin typeface="Arial" charset="0"/>
                <a:cs typeface="Arial" charset="0"/>
                <a:sym typeface="Arial" charset="0"/>
              </a:rPr>
              <a:t>draw a curved line </a:t>
            </a:r>
          </a:p>
          <a:p>
            <a:r>
              <a:rPr lang="en-US" dirty="0">
                <a:solidFill>
                  <a:srgbClr val="2E6FFD"/>
                </a:solidFill>
                <a:latin typeface="Arial" charset="0"/>
                <a:cs typeface="Arial" charset="0"/>
                <a:sym typeface="Arial" charset="0"/>
              </a:rPr>
              <a:t>of best fit </a:t>
            </a:r>
          </a:p>
          <a:p>
            <a:pPr marL="0" indent="0">
              <a:buNone/>
            </a:pPr>
            <a:r>
              <a:rPr lang="en-US" dirty="0" smtClean="0"/>
              <a:t>Answer: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Why does the litmus paper change </a:t>
            </a:r>
            <a:r>
              <a:rPr lang="en-US" dirty="0" err="1" smtClean="0"/>
              <a:t>colour</a:t>
            </a:r>
            <a:r>
              <a:rPr lang="en-US" dirty="0" smtClean="0"/>
              <a:t>?  Why do the different tubes have different results?  Be sure to talk about particles.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523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s-CO" dirty="0" err="1" smtClean="0"/>
              <a:t>What</a:t>
            </a:r>
            <a:r>
              <a:rPr lang="es-CO" dirty="0" smtClean="0"/>
              <a:t> </a:t>
            </a:r>
            <a:r>
              <a:rPr lang="es-CO" dirty="0" err="1" smtClean="0"/>
              <a:t>is</a:t>
            </a:r>
            <a:r>
              <a:rPr lang="es-CO" dirty="0" smtClean="0"/>
              <a:t> </a:t>
            </a:r>
            <a:r>
              <a:rPr lang="es-CO" dirty="0" err="1" smtClean="0"/>
              <a:t>diffusion</a:t>
            </a:r>
            <a:r>
              <a:rPr lang="en-US" dirty="0"/>
              <a:t>?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It is </a:t>
            </a:r>
            <a:r>
              <a:rPr lang="en-CA" dirty="0"/>
              <a:t>the </a:t>
            </a:r>
            <a:r>
              <a:rPr lang="en-CA" dirty="0" smtClean="0"/>
              <a:t>random, passive </a:t>
            </a:r>
            <a:r>
              <a:rPr lang="en-CA" dirty="0"/>
              <a:t>movement of particles from an area of </a:t>
            </a:r>
            <a:r>
              <a:rPr lang="en-CA" b="1" dirty="0"/>
              <a:t>high concentration</a:t>
            </a:r>
            <a:r>
              <a:rPr lang="en-CA" dirty="0"/>
              <a:t> to an area of </a:t>
            </a:r>
            <a:r>
              <a:rPr lang="en-CA" b="1" dirty="0"/>
              <a:t>low </a:t>
            </a:r>
            <a:r>
              <a:rPr lang="en-CA" b="1" dirty="0" smtClean="0"/>
              <a:t>concentration</a:t>
            </a:r>
            <a:r>
              <a:rPr lang="en-CA" dirty="0" smtClean="0"/>
              <a:t> until the concentration is equal</a:t>
            </a:r>
            <a:endParaRPr lang="en-CA" dirty="0"/>
          </a:p>
          <a:p>
            <a:pPr marL="0" indent="0">
              <a:buNone/>
            </a:pPr>
            <a:r>
              <a:rPr lang="en-CA" dirty="0">
                <a:hlinkClick r:id="rId2"/>
              </a:rPr>
              <a:t>http://highered.mcgraw-hill.com/sites/0072495855/student_view0/chapter2/animation__</a:t>
            </a:r>
            <a:r>
              <a:rPr lang="en-CA" dirty="0" smtClean="0">
                <a:hlinkClick r:id="rId2"/>
              </a:rPr>
              <a:t>how_diffusion_works.html</a:t>
            </a: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b="1" dirty="0" smtClean="0"/>
              <a:t>Factors affecting diffusion:</a:t>
            </a:r>
            <a:endParaRPr lang="en-CA" b="1" dirty="0"/>
          </a:p>
          <a:p>
            <a:pPr marL="0" indent="0">
              <a:buNone/>
            </a:pPr>
            <a:r>
              <a:rPr lang="en-CA" dirty="0" smtClean="0"/>
              <a:t>a) </a:t>
            </a:r>
            <a:r>
              <a:rPr lang="en-CA" b="1" i="1" u="sng" dirty="0" smtClean="0"/>
              <a:t>Concentration gradient</a:t>
            </a:r>
            <a:r>
              <a:rPr lang="en-CA" dirty="0" smtClean="0"/>
              <a:t>:  the greater the difference in concentration the faster the rate of diffusion.</a:t>
            </a:r>
          </a:p>
          <a:p>
            <a:pPr marL="0" indent="0">
              <a:buNone/>
            </a:pPr>
            <a:r>
              <a:rPr lang="en-CA" dirty="0" smtClean="0"/>
              <a:t>b) </a:t>
            </a:r>
            <a:r>
              <a:rPr lang="en-CA" b="1" i="1" u="sng" dirty="0" smtClean="0"/>
              <a:t>Temperature:  </a:t>
            </a:r>
            <a:r>
              <a:rPr lang="en-CA" dirty="0" smtClean="0"/>
              <a:t>An increased temperature will cause particles to move faster, hence diffuse faster</a:t>
            </a:r>
          </a:p>
          <a:p>
            <a:pPr marL="0" indent="0">
              <a:buNone/>
            </a:pPr>
            <a:r>
              <a:rPr lang="en-CA" dirty="0" smtClean="0"/>
              <a:t>c) </a:t>
            </a:r>
            <a:r>
              <a:rPr lang="en-CA" b="1" i="1" u="sng" dirty="0" smtClean="0"/>
              <a:t>Surface area</a:t>
            </a:r>
            <a:r>
              <a:rPr lang="en-CA" dirty="0" smtClean="0"/>
              <a:t>: Increased surface area creates more space for diffusion. Example: lungs, small intestine</a:t>
            </a:r>
            <a:endParaRPr lang="en-CA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5384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_________is the net movement of a ______ or a ________ from an area of _________concentration to an area of </a:t>
            </a:r>
            <a:r>
              <a:rPr lang="en-US" smtClean="0"/>
              <a:t>_________ concentration </a:t>
            </a:r>
            <a:r>
              <a:rPr lang="en-US" dirty="0" smtClean="0"/>
              <a:t>as a result of the __________ movement of the particles.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Diffusion     gas   high   lower   random   solute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Name 3 substances that move across your body’s cell membranes by diffusion.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8143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253</TotalTime>
  <Words>432</Words>
  <Application>Microsoft Office PowerPoint</Application>
  <PresentationFormat>Presentación en pantalla (4:3)</PresentationFormat>
  <Paragraphs>49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Ejecutivo</vt:lpstr>
      <vt:lpstr>Presentación de PowerPoint</vt:lpstr>
      <vt:lpstr>Lesson 1: Diffusion</vt:lpstr>
      <vt:lpstr>Presentación de PowerPoint</vt:lpstr>
      <vt:lpstr>Presentación de PowerPoint</vt:lpstr>
      <vt:lpstr>What is diffusion?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Diffusion</dc:title>
  <dc:creator>USUARIO</dc:creator>
  <cp:lastModifiedBy>USUARIO</cp:lastModifiedBy>
  <cp:revision>15</cp:revision>
  <dcterms:created xsi:type="dcterms:W3CDTF">2012-11-14T20:36:38Z</dcterms:created>
  <dcterms:modified xsi:type="dcterms:W3CDTF">2012-12-09T18:26:27Z</dcterms:modified>
</cp:coreProperties>
</file>